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24" r:id="rId6"/>
    <p:sldId id="316" r:id="rId7"/>
    <p:sldId id="326" r:id="rId8"/>
    <p:sldId id="302" r:id="rId9"/>
    <p:sldId id="327" r:id="rId10"/>
    <p:sldId id="317" r:id="rId11"/>
    <p:sldId id="318" r:id="rId12"/>
    <p:sldId id="319" r:id="rId13"/>
    <p:sldId id="320" r:id="rId14"/>
    <p:sldId id="322" r:id="rId15"/>
    <p:sldId id="321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599B2-35DF-4058-B3ED-54F83667FEB0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DE6C-B2F2-40D9-920C-39D8649BA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67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28CC-066C-4FA5-AA38-548680910E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4374E-F7FF-4858-B03F-440830962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D3FDDD-86DD-4E88-A5C4-85A6BE4E1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BA02FA-B37D-4554-ABB1-66D670E4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127F53-5BF3-4788-A91D-5487AE3F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C7069B-0278-40FB-80C0-21BEE38E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49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7170E-F83E-4A55-B385-7324C83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D2D05A-90C3-41A2-B6CA-EF3B97A6F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D2E2DF-E39F-4568-A27D-2263EBB4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39630A-56D8-4D3B-8EE6-B67AA920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C2528E-4130-4963-B7FD-1A57F86B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38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BF898B1-805D-4CFC-9D4E-E89848DB1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3267F1-BB33-4B52-B83C-6F23172C9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959CFF-271C-4320-A63D-66AC1033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470515-17D8-4EFE-8F05-585EAB87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C82C8D-60D3-47B9-90BB-302A14EB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96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98C27-6EF4-47B4-8E5A-95417B96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AB43FF-A454-4B01-8AA1-9D1B603A4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7B3938-5255-4D6A-97AB-F992E470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49E0DC-E481-4A0E-AF94-EB48A1DE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9C026E-E559-4FC1-9588-114CFEE5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39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ADED2-5C22-4FBE-9BA2-CB90CD8A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304258-B8AE-43D4-B5C1-3A6274B12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1F39E-195B-4737-B354-DAE3EF41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9135F0-39BD-4CF0-81FC-F713EA60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881336-48F0-47D0-99D5-E43D089E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5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D29B7B-54C8-4EA7-A7C2-97B677F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05337E-A4E2-4341-A1A5-13BC95350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98A0E-F99C-41FA-8572-29876AAC8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0DD936-0A2C-4B0F-BE28-0290685C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8F35AD-1A01-4270-98D2-25886777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CC88B6-7232-48F9-BD5E-30A9C1D2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1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DA102-D629-46F8-AD43-A48D5FAB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6623F0-ACF6-4D35-B88A-7636FD3F1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D6B141-5953-4F5B-80DD-F7B5DCF12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0578A0-BB39-4847-9BEC-52C5720E0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C69559-FDC3-47E8-9061-3A2EC5878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83CF26-C3F3-4DD7-8065-3987364E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9627BA-B2A8-4112-82AD-4A5D0583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454F1FB-8688-489E-AB00-916ECFD1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13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ACB4F4-E47D-48E6-A9CA-B17F347E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CC7803-50A4-4DD1-ADA4-31D827A1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2DB9BB-2813-44DE-8444-13387154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BDF2BA-993A-4424-90D1-894FC4E4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57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C245AF-CBFA-4EBE-9A28-BE1CEA62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72A40B-8017-4551-9549-9288A27B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E17914F-11EC-4C4D-808F-6CBCA811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54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BCDAD-92D6-4DF8-8ECB-F221E372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5D1D46-985C-45A4-950C-7F68369D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4A0779-6F5F-4764-A116-DC050D13C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3AF981-F971-45E6-803E-1DBD5CC1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8D4C46-38E7-476D-8D91-478273AE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645054-F563-4C81-B050-728FFA8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60952-2EFB-4B48-9368-C9E450FB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AC96CF-3A38-4497-9F06-19B702D48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D8A3F5-C175-4DEB-B7B3-EB86B8739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C9BCD8-99E4-4F1E-B0B5-C9CC6043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9518FF-572C-482C-AEC9-D626B88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EF7E5B-C8C6-4A2B-90BF-DBDFF07F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09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DFEFB5-BD69-4ADC-A18B-160D3F7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C2B675-EB9A-4F24-A78F-BB210EAC1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2E94AA-1064-4F63-8ADB-1C33767F1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00CBD9-5098-42FE-9681-C2C8EF06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EFF8B1-3979-47FE-8EA7-63B9EE324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55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9rl_vd87K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82F8EF-8EBA-48B0-869F-7F5D99A4C900}"/>
              </a:ext>
            </a:extLst>
          </p:cNvPr>
          <p:cNvSpPr txBox="1"/>
          <p:nvPr/>
        </p:nvSpPr>
        <p:spPr>
          <a:xfrm>
            <a:off x="3472933" y="-144463"/>
            <a:ext cx="4125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Canada</a:t>
            </a:r>
          </a:p>
        </p:txBody>
      </p:sp>
      <p:sp>
        <p:nvSpPr>
          <p:cNvPr id="16386" name="AutoShape 2" descr="Latin America. Cartoon vector hand drawn Doodle illustration - 723150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82F8EF-8EBA-48B0-869F-7F5D99A4C900}"/>
              </a:ext>
            </a:extLst>
          </p:cNvPr>
          <p:cNvSpPr txBox="1"/>
          <p:nvPr/>
        </p:nvSpPr>
        <p:spPr>
          <a:xfrm>
            <a:off x="8059479" y="287079"/>
            <a:ext cx="3519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March 27-31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anada Maps &amp; Facts - World Atlas">
            <a:extLst>
              <a:ext uri="{FF2B5EF4-FFF2-40B4-BE49-F238E27FC236}">
                <a16:creationId xmlns:a16="http://schemas.microsoft.com/office/drawing/2014/main" xmlns="" id="{24D9ABB4-CB9C-4349-B3BA-2B6498E0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697" y="1563213"/>
            <a:ext cx="7316972" cy="47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ada #StandWithUkraine🇺🇦 (@Canada) / Twitter">
            <a:extLst>
              <a:ext uri="{FF2B5EF4-FFF2-40B4-BE49-F238E27FC236}">
                <a16:creationId xmlns:a16="http://schemas.microsoft.com/office/drawing/2014/main" xmlns="" id="{0EB10D2C-EA3A-442B-B932-10FD832A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569" y="19450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ada Budget Travel Guide (Updated 2023)">
            <a:extLst>
              <a:ext uri="{FF2B5EF4-FFF2-40B4-BE49-F238E27FC236}">
                <a16:creationId xmlns:a16="http://schemas.microsoft.com/office/drawing/2014/main" xmlns="" id="{62233F81-63F3-44E9-BC7A-8F1760251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07" y="4317926"/>
            <a:ext cx="3295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860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ada - Demographic trends | Britannica">
            <a:extLst>
              <a:ext uri="{FF2B5EF4-FFF2-40B4-BE49-F238E27FC236}">
                <a16:creationId xmlns:a16="http://schemas.microsoft.com/office/drawing/2014/main" xmlns="" id="{FF110EAD-D2EE-4C40-B6E9-96D05012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828" y="0"/>
            <a:ext cx="1036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969" y="232475"/>
            <a:ext cx="354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Population:</a:t>
            </a:r>
          </a:p>
          <a:p>
            <a:r>
              <a:rPr lang="en-US" sz="2400" b="1" dirty="0" smtClean="0"/>
              <a:t>Where people located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2078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Provinces Population in Canada 1850 - 2100 | Historical Provinces  Population - YouTube">
            <a:extLst>
              <a:ext uri="{FF2B5EF4-FFF2-40B4-BE49-F238E27FC236}">
                <a16:creationId xmlns:a16="http://schemas.microsoft.com/office/drawing/2014/main" xmlns="" id="{C69F056F-27F4-4053-9CA2-6F348AE3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13" y="325954"/>
            <a:ext cx="11033051" cy="62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908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eign Born Population in Canada 1990 2020 - YouTube">
            <a:extLst>
              <a:ext uri="{FF2B5EF4-FFF2-40B4-BE49-F238E27FC236}">
                <a16:creationId xmlns:a16="http://schemas.microsoft.com/office/drawing/2014/main" xmlns="" id="{8C250DEF-E53F-4742-A82F-DADDE7D8D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799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 Natural Resources Does Canada Have in Abundance? - Canada Action">
            <a:extLst>
              <a:ext uri="{FF2B5EF4-FFF2-40B4-BE49-F238E27FC236}">
                <a16:creationId xmlns:a16="http://schemas.microsoft.com/office/drawing/2014/main" xmlns="" id="{AF18AA13-0B5C-4888-B551-3284293B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3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hat Natural Resources Does Canada Have in Abundance? - Canada Action">
            <a:extLst>
              <a:ext uri="{FF2B5EF4-FFF2-40B4-BE49-F238E27FC236}">
                <a16:creationId xmlns:a16="http://schemas.microsoft.com/office/drawing/2014/main" xmlns="" id="{B57AA4B9-9AD2-4790-BB45-16034ECD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3" y="723014"/>
            <a:ext cx="5215480" cy="520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602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ere do most people choose to live &amp; work in Canada &amp; why? Most people  choose to live &amp; work in the southern part of the country. The reasons  include: - ppt">
            <a:extLst>
              <a:ext uri="{FF2B5EF4-FFF2-40B4-BE49-F238E27FC236}">
                <a16:creationId xmlns:a16="http://schemas.microsoft.com/office/drawing/2014/main" xmlns="" id="{2668ACFF-A42D-455E-B208-433CD24D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455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A24531-7978-4CA9-A20B-9335EA4EBD26}"/>
              </a:ext>
            </a:extLst>
          </p:cNvPr>
          <p:cNvSpPr/>
          <p:nvPr/>
        </p:nvSpPr>
        <p:spPr>
          <a:xfrm>
            <a:off x="276446" y="0"/>
            <a:ext cx="114193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SS6G4 Locate selected features of Canada. </a:t>
            </a:r>
          </a:p>
          <a:p>
            <a:pPr marL="342900" indent="-342900">
              <a:buAutoNum type="alphaLcPeriod"/>
            </a:pPr>
            <a:r>
              <a:rPr lang="en-US" sz="2400" dirty="0"/>
              <a:t>Locate on a world and regional political-physical map: the St. Lawrence River, Hudson Bay, Atlantic Ocean, Pacific Ocean, the Great Lakes, Canadian Shield, and Rocky Mountains. </a:t>
            </a:r>
          </a:p>
          <a:p>
            <a:pPr marL="342900" indent="-342900">
              <a:buAutoNum type="alphaLcPeriod"/>
            </a:pPr>
            <a:r>
              <a:rPr lang="en-US" sz="2400" dirty="0"/>
              <a:t>b. Locate on a world and regional political-physical map Canada and the province of </a:t>
            </a:r>
            <a:r>
              <a:rPr lang="en-US" sz="2400" u="sng" dirty="0"/>
              <a:t>Quebec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b="1" dirty="0"/>
              <a:t>SS6G5 Explain the impact of location, climate, distribution of natural resources, and population distribution on Canada.</a:t>
            </a:r>
          </a:p>
          <a:p>
            <a:r>
              <a:rPr lang="en-US" sz="2400" dirty="0"/>
              <a:t> a. Describe how Canada’s location, climate, and natural resources impact trade and affect where people live.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SS6G6 Explain the impact of environmental issues in Canada.</a:t>
            </a:r>
          </a:p>
          <a:p>
            <a:r>
              <a:rPr lang="en-US" sz="2400" dirty="0"/>
              <a:t> a. Explain the causes and effects of pollution and acid rain in Canada to include the Great Lakes. </a:t>
            </a:r>
          </a:p>
          <a:p>
            <a:r>
              <a:rPr lang="en-US" sz="2400" dirty="0"/>
              <a:t>b. Explain the causes and effects of the extraction of natural resources on the Canadian Shield (e.g., mining and logging).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644" y="439141"/>
            <a:ext cx="10244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/>
              <a:t>SS6H2 Describe Quebec’s independence movement.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35795" y="2238915"/>
            <a:ext cx="10668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SS6CG2 Explain citizen participation in the Canadian government. a. Explain the role of citizens in choosing the leader of Canada (parliamentary democracy)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6375218"/>
              </p:ext>
            </p:extLst>
          </p:nvPr>
        </p:nvGraphicFramePr>
        <p:xfrm>
          <a:off x="294465" y="247976"/>
          <a:ext cx="11143284" cy="6461093"/>
        </p:xfrm>
        <a:graphic>
          <a:graphicData uri="http://schemas.openxmlformats.org/drawingml/2006/table">
            <a:tbl>
              <a:tblPr/>
              <a:tblGrid>
                <a:gridCol w="1857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Monday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27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Tuesday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28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Wednesday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29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Thursday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30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Friday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31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Focus Standard(s)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SS6H2</a:t>
                      </a: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Century" pitchFamily="18" charset="0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SS6H2</a:t>
                      </a: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SS6H2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SS6H2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Learning Target(s)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Canada History, Quebec’s Independence,</a:t>
                      </a:r>
                      <a:r>
                        <a:rPr lang="en-US" sz="1100" baseline="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 Language/Religion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Canada History, Quebec’s Independence,</a:t>
                      </a:r>
                      <a:r>
                        <a:rPr lang="en-US" sz="1100" baseline="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 Language/Religion</a:t>
                      </a: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Canada History, Quebec’s Independence,</a:t>
                      </a:r>
                      <a:r>
                        <a:rPr lang="en-US" sz="1100" baseline="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 Language/Religion</a:t>
                      </a: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Canada History, Quebec’s Independence,</a:t>
                      </a:r>
                      <a:r>
                        <a:rPr lang="en-US" sz="1100" baseline="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 Language/Religion</a:t>
                      </a: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GRIT DAY</a:t>
                      </a: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Opening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Canada</a:t>
                      </a:r>
                      <a:r>
                        <a:rPr lang="en-US" sz="1100" baseline="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 Map Trace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Canada Map Trace and Make Answer Key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Century" pitchFamily="18" charset="0"/>
                          <a:ea typeface="Arial"/>
                          <a:cs typeface="Times New Roman"/>
                        </a:rPr>
                        <a:t>EdPuzzle</a:t>
                      </a: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- Canada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latin typeface="Century" pitchFamily="18" charset="0"/>
                          <a:ea typeface="Arial"/>
                          <a:cs typeface="Times New Roman"/>
                        </a:rPr>
                        <a:t>EdPuzzle</a:t>
                      </a: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-</a:t>
                      </a:r>
                      <a:r>
                        <a:rPr lang="en-US" sz="1100" baseline="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 Canada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Work Session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Textbook Chapter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Pages 244-250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Textbook Chapter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Pages 244-250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Textbook Chapter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Pages 244-250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Missing Assignments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Textbook Chapter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Pages 244-250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Missing Assignments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Closing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TOD</a:t>
                      </a: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Think-Pair-Share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Class</a:t>
                      </a:r>
                      <a:r>
                        <a:rPr lang="en-US" sz="1100" baseline="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 Discussion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entury" pitchFamily="18" charset="0"/>
                          <a:ea typeface="Arial"/>
                          <a:cs typeface="Times New Roman"/>
                        </a:rPr>
                        <a:t>Think-Pair-Share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4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Minor Assignments Due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Quiz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4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Major Assignments Due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45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Current Relearning &amp; Reassessment Assignments (with due dates)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Continue to have students study and complete any missing graded assignments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3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Vocabulary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140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Upcoming Major Assignments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64" y="356461"/>
            <a:ext cx="6540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Canadian Shield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49451" y="1627322"/>
            <a:ext cx="42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Video: Canadian Shield</a:t>
            </a:r>
            <a:endParaRPr lang="en-US" dirty="0"/>
          </a:p>
        </p:txBody>
      </p:sp>
      <p:sp>
        <p:nvSpPr>
          <p:cNvPr id="2050" name="AutoShape 2" descr="https://chalkboardpublishing.com/wp-content/uploads/2020/10/shield-300x2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shie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9418" y="293998"/>
            <a:ext cx="4156439" cy="3306750"/>
          </a:xfrm>
          <a:prstGeom prst="rect">
            <a:avLst/>
          </a:prstGeom>
        </p:spPr>
      </p:pic>
      <p:pic>
        <p:nvPicPr>
          <p:cNvPr id="2052" name="Picture 4" descr="https://encrypted-tbn0.gstatic.com/images?q=tbn:ANd9GcQpgjhUr4fjM11FQs21rbymwKu2DS4V43583Blg2c65r6KDbGSP5q7sV5Itag&amp;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1081" y="4331319"/>
            <a:ext cx="3353044" cy="1883502"/>
          </a:xfrm>
          <a:prstGeom prst="rect">
            <a:avLst/>
          </a:prstGeom>
          <a:noFill/>
        </p:spPr>
      </p:pic>
      <p:pic>
        <p:nvPicPr>
          <p:cNvPr id="2054" name="Picture 6" descr="https://encrypted-tbn0.gstatic.com/images?q=tbn:ANd9GcQT5HKgJTq5kL2W-e9m237AA2RZIgPZmiMpMJ4rLACNzK51VzqMJo5VBmW2lg&amp;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6170" y="4146630"/>
            <a:ext cx="3285049" cy="219003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02956" y="3062295"/>
            <a:ext cx="35646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Various minerals and precious stones have been mined or continue to be mined on the Shield, including </a:t>
            </a:r>
            <a:r>
              <a:rPr lang="en-US" b="1" dirty="0" smtClean="0"/>
              <a:t>gold, silver, copper, zinc, nickel, iron, uranium and diamonds</a:t>
            </a:r>
            <a:r>
              <a:rPr lang="en-US" dirty="0" smtClean="0"/>
              <a:t>. The first modern hard-rock mine in the Canadian Shield, near </a:t>
            </a:r>
            <a:r>
              <a:rPr lang="en-US" dirty="0" err="1" smtClean="0"/>
              <a:t>Madoc</a:t>
            </a:r>
            <a:r>
              <a:rPr lang="en-US" dirty="0" smtClean="0"/>
              <a:t>, Ontario, opened in 1866 after gold was found there.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nada Maps &amp; Facts - World Atlas">
            <a:extLst>
              <a:ext uri="{FF2B5EF4-FFF2-40B4-BE49-F238E27FC236}">
                <a16:creationId xmlns:a16="http://schemas.microsoft.com/office/drawing/2014/main" xmlns="" id="{7D1E0D7B-9377-4303-853C-5A7643F8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395" y="101181"/>
            <a:ext cx="10316238" cy="6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507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D70F2E-6A2C-4E36-A0F1-DC0D5F915C4D}"/>
              </a:ext>
            </a:extLst>
          </p:cNvPr>
          <p:cNvSpPr/>
          <p:nvPr/>
        </p:nvSpPr>
        <p:spPr>
          <a:xfrm>
            <a:off x="432390" y="191962"/>
            <a:ext cx="11369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dirty="0"/>
              <a:t>Locate on a world and regional political-physical map: the St. Lawrence River, Hudson Bay, Atlantic Ocean, Pacific Ocean, the Great Lakes, Canadian Shield, and Rocky Mountains. </a:t>
            </a:r>
          </a:p>
        </p:txBody>
      </p:sp>
      <p:pic>
        <p:nvPicPr>
          <p:cNvPr id="2050" name="Picture 2" descr="Canadian geographic map with Provinces and Territories">
            <a:extLst>
              <a:ext uri="{FF2B5EF4-FFF2-40B4-BE49-F238E27FC236}">
                <a16:creationId xmlns:a16="http://schemas.microsoft.com/office/drawing/2014/main" xmlns="" id="{0550B7B4-DF84-4640-BBD9-67E953AF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595" y="962136"/>
            <a:ext cx="7199128" cy="54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xmlns="" id="{AC476CE0-FA0D-4F8E-BF9D-D12ABC0C02FB}"/>
              </a:ext>
            </a:extLst>
          </p:cNvPr>
          <p:cNvSpPr/>
          <p:nvPr/>
        </p:nvSpPr>
        <p:spPr>
          <a:xfrm>
            <a:off x="6096000" y="5470562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E9A0FD8-770D-4139-8F7C-459E51A7C126}"/>
              </a:ext>
            </a:extLst>
          </p:cNvPr>
          <p:cNvSpPr/>
          <p:nvPr/>
        </p:nvSpPr>
        <p:spPr>
          <a:xfrm>
            <a:off x="5492159" y="3560246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56AA4535-9A63-41B6-9080-66D9BAB36D77}"/>
              </a:ext>
            </a:extLst>
          </p:cNvPr>
          <p:cNvSpPr/>
          <p:nvPr/>
        </p:nvSpPr>
        <p:spPr>
          <a:xfrm>
            <a:off x="7301023" y="4570339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06CC6BC8-E992-409E-8F89-03C035BBBD84}"/>
              </a:ext>
            </a:extLst>
          </p:cNvPr>
          <p:cNvSpPr/>
          <p:nvPr/>
        </p:nvSpPr>
        <p:spPr>
          <a:xfrm>
            <a:off x="8428075" y="4995641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6D61C981-0CB0-4DFF-96D6-A368F1261F10}"/>
              </a:ext>
            </a:extLst>
          </p:cNvPr>
          <p:cNvSpPr/>
          <p:nvPr/>
        </p:nvSpPr>
        <p:spPr>
          <a:xfrm>
            <a:off x="2218660" y="4145037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84C5803F-FF4C-417A-B059-E90B8054D9F1}"/>
              </a:ext>
            </a:extLst>
          </p:cNvPr>
          <p:cNvSpPr/>
          <p:nvPr/>
        </p:nvSpPr>
        <p:spPr>
          <a:xfrm>
            <a:off x="4373524" y="3948445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6BF108AC-052C-4683-A190-9B18B6CA1C44}"/>
              </a:ext>
            </a:extLst>
          </p:cNvPr>
          <p:cNvSpPr/>
          <p:nvPr/>
        </p:nvSpPr>
        <p:spPr>
          <a:xfrm>
            <a:off x="3296092" y="3772897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3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ebec Maps &amp; Facts - World Atlas">
            <a:extLst>
              <a:ext uri="{FF2B5EF4-FFF2-40B4-BE49-F238E27FC236}">
                <a16:creationId xmlns:a16="http://schemas.microsoft.com/office/drawing/2014/main" xmlns="" id="{F924B744-3FFD-4438-A378-D993EC8D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11" y="0"/>
            <a:ext cx="628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avel Guide for Quebec City on a Budget">
            <a:extLst>
              <a:ext uri="{FF2B5EF4-FFF2-40B4-BE49-F238E27FC236}">
                <a16:creationId xmlns:a16="http://schemas.microsoft.com/office/drawing/2014/main" xmlns="" id="{A43F69D6-7F9A-4A50-81EC-B0318E2A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057" y="321327"/>
            <a:ext cx="3756394" cy="24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ue Hacer en Quebec Canada 🇨🇦 - YouTube">
            <a:extLst>
              <a:ext uri="{FF2B5EF4-FFF2-40B4-BE49-F238E27FC236}">
                <a16:creationId xmlns:a16="http://schemas.microsoft.com/office/drawing/2014/main" xmlns="" id="{322FB3F3-3BA7-4B1A-87BF-5F9D38C2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411" y="3298751"/>
            <a:ext cx="4447593" cy="24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29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7A08AFE9A234F97E3D44D92D62533" ma:contentTypeVersion="11" ma:contentTypeDescription="Create a new document." ma:contentTypeScope="" ma:versionID="0b19f6bead5720ed9316f47df1adf018">
  <xsd:schema xmlns:xsd="http://www.w3.org/2001/XMLSchema" xmlns:xs="http://www.w3.org/2001/XMLSchema" xmlns:p="http://schemas.microsoft.com/office/2006/metadata/properties" xmlns:ns3="e8ec4369-50f0-44d0-a25d-2c9496eb6d79" xmlns:ns4="16a2598a-fe9c-440d-8aa3-12b54edaf5bc" targetNamespace="http://schemas.microsoft.com/office/2006/metadata/properties" ma:root="true" ma:fieldsID="e29f006852b1d7914f3c032bb93f8695" ns3:_="" ns4:_="">
    <xsd:import namespace="e8ec4369-50f0-44d0-a25d-2c9496eb6d79"/>
    <xsd:import namespace="16a2598a-fe9c-440d-8aa3-12b54edaf5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c4369-50f0-44d0-a25d-2c9496eb6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2598a-fe9c-440d-8aa3-12b54edaf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0FAEE7-82FF-4CA2-9924-B37A1B14F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ec4369-50f0-44d0-a25d-2c9496eb6d79"/>
    <ds:schemaRef ds:uri="16a2598a-fe9c-440d-8aa3-12b54edaf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A850B9-DF43-43C3-94D9-94C6C25EF5C9}">
  <ds:schemaRefs>
    <ds:schemaRef ds:uri="http://schemas.openxmlformats.org/package/2006/metadata/core-properties"/>
    <ds:schemaRef ds:uri="16a2598a-fe9c-440d-8aa3-12b54edaf5bc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e8ec4369-50f0-44d0-a25d-2c9496eb6d79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A38CD9-4FCE-42DD-906E-C44894F8DF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437</Words>
  <Application>Microsoft Office PowerPoint</Application>
  <PresentationFormat>Custom</PresentationFormat>
  <Paragraphs>83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Richard</dc:creator>
  <cp:lastModifiedBy>Sylvia Porter</cp:lastModifiedBy>
  <cp:revision>124</cp:revision>
  <dcterms:created xsi:type="dcterms:W3CDTF">2023-01-05T13:06:59Z</dcterms:created>
  <dcterms:modified xsi:type="dcterms:W3CDTF">2023-04-16T14:05:08Z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0x0101002817A08AFE9A234F97E3D44D92D62533</vt:lpwstr>
  </property>
</Properties>
</file>